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</p:sldIdLst>
  <p:sldSz cx="9144000" cy="6858000" type="screen4x3"/>
  <p:notesSz cx="6858000" cy="9144000"/>
  <p:custDataLst>
    <p:tags r:id="rId4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0DA"/>
          </a:solidFill>
        </a:fill>
      </a:tcStyle>
    </a:wholeTbl>
    <a:band2H>
      <a:tcTxStyle/>
      <a:tcStyle>
        <a:tcBdr/>
        <a:fill>
          <a:solidFill>
            <a:srgbClr val="F0F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2ED"/>
          </a:solidFill>
        </a:fill>
      </a:tcStyle>
    </a:wholeTbl>
    <a:band2H>
      <a:tcTxStyle/>
      <a:tcStyle>
        <a:tcBdr/>
        <a:fill>
          <a:solidFill>
            <a:srgbClr val="E8F1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8E9"/>
          </a:solidFill>
        </a:fill>
      </a:tcStyle>
    </a:wholeTbl>
    <a:band2H>
      <a:tcTxStyle/>
      <a:tcStyle>
        <a:tcBdr/>
        <a:fill>
          <a:solidFill>
            <a:schemeClr val="accent6">
              <a:satOff val="-3304"/>
              <a:lumOff val="28736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844852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7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1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007533" y="0"/>
            <a:ext cx="5898827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906359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958856" y="3428998"/>
            <a:ext cx="4138551" cy="226856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131292" y="2268786"/>
            <a:ext cx="3966115" cy="116021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/>
          <p:nvPr/>
        </p:nvSpPr>
        <p:spPr>
          <a:xfrm>
            <a:off x="1641439" y="3262167"/>
            <a:ext cx="311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2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1958856" y="808057"/>
            <a:ext cx="588535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2120792" y="2049877"/>
            <a:ext cx="5723414" cy="40000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7697600" y="489934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6849316" y="805818"/>
            <a:ext cx="994890" cy="5244127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1"/>
          </p:nvPr>
        </p:nvSpPr>
        <p:spPr>
          <a:xfrm>
            <a:off x="1964597" y="970409"/>
            <a:ext cx="4715442" cy="50795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hape 20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957404" y="3199027"/>
            <a:ext cx="5967421" cy="13729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21130" y="2272143"/>
            <a:ext cx="5803295" cy="92688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1644924" y="302399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8" cy="1077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1963589" y="2054562"/>
            <a:ext cx="2857365" cy="71381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1pPr>
            <a:lvl2pPr marL="0" indent="3429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2pPr>
            <a:lvl3pPr marL="0" indent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3pPr>
            <a:lvl4pPr marL="0" indent="10287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4pPr>
            <a:lvl5pPr marL="0" indent="13716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3"/>
          </p:nvPr>
        </p:nvSpPr>
        <p:spPr>
          <a:xfrm>
            <a:off x="4984679" y="2054562"/>
            <a:ext cx="2859528" cy="713819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6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xfrm>
            <a:off x="4088538" y="805818"/>
            <a:ext cx="3755669" cy="52441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3"/>
          </p:nvPr>
        </p:nvSpPr>
        <p:spPr>
          <a:xfrm>
            <a:off x="1485981" y="3186154"/>
            <a:ext cx="2120704" cy="238639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44" name="Shape 144"/>
          <p:cNvSpPr>
            <a:spLocks noGrp="1"/>
          </p:cNvSpPr>
          <p:nvPr>
            <p:ph type="pic" idx="13"/>
          </p:nvPr>
        </p:nvSpPr>
        <p:spPr>
          <a:xfrm>
            <a:off x="4582986" y="3228"/>
            <a:ext cx="3727770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1486670" y="1296618"/>
            <a:ext cx="2603214" cy="1886308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1485984" y="3182928"/>
            <a:ext cx="2603794" cy="238639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/>
            </a:lvl1pPr>
            <a:lvl2pPr marL="0" indent="342900">
              <a:buClrTx/>
              <a:buSzTx/>
              <a:buFontTx/>
              <a:buNone/>
              <a:defRPr sz="1600"/>
            </a:lvl2pPr>
            <a:lvl3pPr marL="0" indent="685800">
              <a:buClrTx/>
              <a:buSzTx/>
              <a:buFontTx/>
              <a:buNone/>
              <a:defRPr sz="1600"/>
            </a:lvl3pPr>
            <a:lvl4pPr marL="0" indent="1028700">
              <a:buClrTx/>
              <a:buSzTx/>
              <a:buFontTx/>
              <a:buNone/>
              <a:defRPr sz="1600"/>
            </a:lvl4pPr>
            <a:lvl5pPr marL="0" indent="13716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17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470287" y="169322"/>
            <a:ext cx="330161" cy="3133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58365" marR="0" indent="-258365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628204" marR="0" indent="-28530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017984" marR="0" indent="-33218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409106" marR="0" indent="-380406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1759149" marR="0" indent="-387549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138033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240320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2832977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318044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ctrTitle"/>
          </p:nvPr>
        </p:nvSpPr>
        <p:spPr>
          <a:xfrm>
            <a:off x="2131292" y="3429000"/>
            <a:ext cx="3891687" cy="2268560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Medusa</a:t>
            </a:r>
            <a:br>
              <a:rPr dirty="0"/>
            </a:br>
            <a:r>
              <a:rPr dirty="0"/>
              <a:t>Implementation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2131292" y="4958894"/>
            <a:ext cx="2211572" cy="140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By: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 err="1"/>
              <a:t>Sepand</a:t>
            </a:r>
            <a:r>
              <a:rPr dirty="0"/>
              <a:t> </a:t>
            </a:r>
            <a:r>
              <a:rPr dirty="0" err="1"/>
              <a:t>Haghighi</a:t>
            </a:r>
            <a:endParaRPr dirty="0"/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/>
              <a:t>Vahid </a:t>
            </a:r>
            <a:r>
              <a:rPr dirty="0" err="1"/>
              <a:t>Amini</a:t>
            </a:r>
            <a:endParaRPr dirty="0"/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rPr dirty="0"/>
              <a:t>Amin </a:t>
            </a:r>
            <a:r>
              <a:rPr dirty="0" err="1"/>
              <a:t>Fotovat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9" y="246888"/>
            <a:ext cx="4690556" cy="1011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4636008"/>
            <a:ext cx="2221992" cy="222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81" y="13606"/>
            <a:ext cx="1514446" cy="14782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Massive 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36320" y="1581312"/>
            <a:ext cx="7424928" cy="52766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Vertex-based </a:t>
            </a:r>
            <a:r>
              <a:rPr lang="en-US" sz="2400" dirty="0" err="1" smtClean="0"/>
              <a:t>api</a:t>
            </a:r>
            <a:r>
              <a:rPr lang="en-US" sz="2400" dirty="0" smtClean="0"/>
              <a:t> 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Different vertices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different numbers of edges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 different workloads on each </a:t>
            </a:r>
            <a:r>
              <a:rPr lang="en-US" sz="2400" dirty="0" err="1" smtClean="0"/>
              <a:t>api</a:t>
            </a:r>
            <a:r>
              <a:rPr lang="en-US" sz="2400" dirty="0" smtClean="0"/>
              <a:t> instance.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Different number of received messages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divergence.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EMV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Individual vertices, edges or messages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Each </a:t>
            </a:r>
            <a:r>
              <a:rPr lang="en-US" sz="2400" dirty="0" err="1" smtClean="0"/>
              <a:t>gpu</a:t>
            </a:r>
            <a:r>
              <a:rPr lang="en-US" sz="2400" dirty="0" smtClean="0"/>
              <a:t> thread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one instance of the user-defined </a:t>
            </a:r>
            <a:r>
              <a:rPr lang="en-US" sz="2400" dirty="0" err="1" smtClean="0"/>
              <a:t>api</a:t>
            </a:r>
            <a:r>
              <a:rPr lang="en-US" sz="2400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Collective &amp; individual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2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Work Efficiency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51560" y="2047656"/>
            <a:ext cx="7360920" cy="47189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Medusa’s </a:t>
            </a:r>
            <a:r>
              <a:rPr lang="en-US" sz="2400" dirty="0"/>
              <a:t>Default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Applies </a:t>
            </a:r>
            <a:r>
              <a:rPr lang="en-US" sz="2400" dirty="0"/>
              <a:t>the user-defined API on </a:t>
            </a:r>
            <a:r>
              <a:rPr lang="en-US" sz="2400" dirty="0" smtClean="0"/>
              <a:t>all vertices/edges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SetActive</a:t>
            </a:r>
            <a:r>
              <a:rPr lang="en-US" sz="2400" dirty="0"/>
              <a:t>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Dynamic queue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Apply </a:t>
            </a:r>
            <a:r>
              <a:rPr lang="en-US" sz="2400" dirty="0"/>
              <a:t>the EMV APIs to the active vertices and edges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7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Message Passing Efficiency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024128" y="1700784"/>
            <a:ext cx="7232904" cy="51572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Fixed-size 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Information of the buffer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Output 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Need grouping operation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Dynamic list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No pre-computation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No grouping operation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Need atomic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3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Reversed Edge Indexed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179" t="10419" b="2450"/>
          <a:stretch/>
        </p:blipFill>
        <p:spPr>
          <a:xfrm>
            <a:off x="1060704" y="2395728"/>
            <a:ext cx="7207771" cy="38587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8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Reversed Edge Indexed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89" y="1985603"/>
            <a:ext cx="7357564" cy="48723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76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Multi-GPU Execution (Replication)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71" t="19615" r="53215" b="4961"/>
          <a:stretch/>
        </p:blipFill>
        <p:spPr>
          <a:xfrm>
            <a:off x="1024128" y="1366929"/>
            <a:ext cx="4240037" cy="2839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592" t="20788" r="5109" b="6302"/>
          <a:stretch/>
        </p:blipFill>
        <p:spPr>
          <a:xfrm>
            <a:off x="4314831" y="4206240"/>
            <a:ext cx="3995928" cy="2651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57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Multi-GPU Execution (Multi-hop)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24" t="15153" r="51307" b="2112"/>
          <a:stretch/>
        </p:blipFill>
        <p:spPr>
          <a:xfrm>
            <a:off x="2611392" y="1654812"/>
            <a:ext cx="3630829" cy="239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057" t="15056" r="3028" b="1174"/>
          <a:stretch/>
        </p:blipFill>
        <p:spPr>
          <a:xfrm>
            <a:off x="2656874" y="4325112"/>
            <a:ext cx="3616612" cy="24318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2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" y="2158738"/>
            <a:ext cx="7290066" cy="40500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0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6" y="2455385"/>
            <a:ext cx="7309596" cy="32504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2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TEPS Comparison (Cont’d)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0" y="3379253"/>
            <a:ext cx="7371855" cy="13259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4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Previous </a:t>
            </a:r>
            <a:r>
              <a:rPr lang="en-US" dirty="0" smtClean="0"/>
              <a:t>t</a:t>
            </a:r>
            <a:r>
              <a:rPr dirty="0" smtClean="0"/>
              <a:t>alk</a:t>
            </a:r>
            <a:endParaRPr dirty="0"/>
          </a:p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Implementation</a:t>
            </a:r>
          </a:p>
          <a:p>
            <a:pPr>
              <a:buFont typeface="Wingdings" panose="05000000000000000000" pitchFamily="2" charset="2"/>
              <a:buChar char="Ø"/>
              <a:defRPr sz="3200"/>
            </a:pPr>
            <a:r>
              <a:rPr dirty="0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84" y="169321"/>
            <a:ext cx="1926599" cy="188055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7" y="3425959"/>
            <a:ext cx="7363331" cy="18821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44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62" y="1755648"/>
            <a:ext cx="6619244" cy="197832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Compare with MTGL</a:t>
            </a:r>
          </a:p>
          <a:p>
            <a:endParaRPr lang="en-US" sz="2400" dirty="0"/>
          </a:p>
          <a:p>
            <a:r>
              <a:rPr lang="en-US" sz="2400" dirty="0"/>
              <a:t>Speedup </a:t>
            </a:r>
          </a:p>
          <a:p>
            <a:pPr lvl="1"/>
            <a:r>
              <a:rPr lang="en-US" sz="2400" dirty="0"/>
              <a:t>MTGL / Medusa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58" y="3733969"/>
            <a:ext cx="5682245" cy="31240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38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961316" y="762337"/>
            <a:ext cx="5878012" cy="53810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GPU vs </a:t>
            </a:r>
            <a:r>
              <a:rPr lang="en-US" dirty="0" smtClean="0"/>
              <a:t>CPU</a:t>
            </a: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0" y="1506992"/>
            <a:ext cx="4141834" cy="2525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10" y="4239153"/>
            <a:ext cx="4160305" cy="23918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20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6641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8941">
              <a:defRPr sz="2475"/>
            </a:pPr>
            <a:r>
              <a:rPr lang="en-US" dirty="0" smtClean="0"/>
              <a:t>Hardware </a:t>
            </a:r>
            <a:r>
              <a:rPr lang="en-US" dirty="0" smtClean="0"/>
              <a:t>Generation</a:t>
            </a: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1" y="1777117"/>
            <a:ext cx="7085959" cy="38968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8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Fermi GPU (2010)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72" y="1780461"/>
            <a:ext cx="7126448" cy="45607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683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Kepler</a:t>
            </a:r>
            <a:r>
              <a:rPr lang="en-US" dirty="0" smtClean="0"/>
              <a:t> (2012)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86" y="1776207"/>
            <a:ext cx="7210467" cy="42182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02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MAXWELL (2015)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1026" name="Picture 2" descr="https://www.extremetech.com/wp-content/uploads/2014/09/maxwell-gm-204-top-level-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0" y="1753264"/>
            <a:ext cx="7275078" cy="42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54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Software Stack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46" y="1346672"/>
            <a:ext cx="6000253" cy="52202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825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Compilation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4" y="1346672"/>
            <a:ext cx="5955657" cy="52683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7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</a:t>
            </a:r>
            <a:r>
              <a:rPr lang="en-US" dirty="0" smtClean="0"/>
              <a:t>Compilation (cont’d)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84" y="1574431"/>
            <a:ext cx="5893036" cy="46217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74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Let’s Flashback!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1190847" y="1346670"/>
            <a:ext cx="7060018" cy="504349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800"/>
            </a:pPr>
            <a:r>
              <a:rPr dirty="0"/>
              <a:t>Why graphs? 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400"/>
            </a:pPr>
            <a:r>
              <a:rPr dirty="0"/>
              <a:t>Many real-world applications:</a:t>
            </a:r>
            <a:endParaRPr sz="16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Social Networks</a:t>
            </a:r>
            <a:endParaRPr sz="14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Web link analysis</a:t>
            </a:r>
            <a:endParaRPr sz="1400" dirty="0"/>
          </a:p>
          <a:p>
            <a:pPr lvl="2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endParaRPr sz="1400" dirty="0"/>
          </a:p>
          <a:p>
            <a:pPr>
              <a:buFont typeface="Wingdings" panose="05000000000000000000" pitchFamily="2" charset="2"/>
              <a:buChar char="Ø"/>
              <a:defRPr sz="2800"/>
            </a:pPr>
            <a:r>
              <a:rPr dirty="0"/>
              <a:t>Challenging CUDA code?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400"/>
            </a:pPr>
            <a:r>
              <a:rPr dirty="0"/>
              <a:t>Solution: </a:t>
            </a:r>
            <a:r>
              <a:rPr lang="en-US" dirty="0" smtClean="0"/>
              <a:t>sequential programming framework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BFS Sample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23167" y="1252602"/>
            <a:ext cx="6716161" cy="59093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BFSGraph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char**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char 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!=2){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Usage(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exit(0);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("Reading File\n");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//Read in Graph from a file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input_f,"r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if(!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("Error Reading graph file\n");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return;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source = 0;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631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BFS Sample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67063" y="1114816"/>
            <a:ext cx="6769929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//Copy the Mask to device memory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2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Kernel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53357" y="1238352"/>
            <a:ext cx="6716161" cy="5893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_KERNEL_H_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#define _KERNEL_H_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__global__ void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Kernel( Node*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blockIdx.x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*MAX_THREADS_PER_BLOCK +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threadIdx.x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]=false;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for(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].starting;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].starting);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id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sz="4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273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CUDA Kernel</a:t>
            </a:r>
            <a:r>
              <a:rPr dirty="0"/>
              <a:t/>
            </a:r>
            <a:br>
              <a:rPr dirty="0"/>
            </a:br>
            <a:r>
              <a:rPr dirty="0" smtClean="0"/>
              <a:t/>
            </a:r>
            <a:br>
              <a:rPr dirty="0" smtClean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53357" y="1238352"/>
            <a:ext cx="6716161" cy="5893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ifndef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_KERNEL_H_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#define _KERNEL_H_</a:t>
            </a:r>
          </a:p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__global__ void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Kernel( Node*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blockIdx.x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*MAX_THREADS_PER_BLOCK 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threadIdx.x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if(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]=false;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for(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&lt;(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no_of_edges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].starting);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id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sz="4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39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785067" y="2965837"/>
            <a:ext cx="6352434" cy="16586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8941">
              <a:defRPr sz="2475"/>
            </a:pPr>
            <a:r>
              <a:rPr lang="en-US" sz="4800" b="1" dirty="0" smtClean="0"/>
              <a:t>IMPLEMENTATION</a:t>
            </a:r>
            <a:endParaRPr sz="4800" b="1"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23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lang="en-US" dirty="0" smtClean="0"/>
              <a:t>Medusa </a:t>
            </a:r>
            <a:r>
              <a:rPr dirty="0" smtClean="0"/>
              <a:t>Requirement</a:t>
            </a:r>
            <a:r>
              <a:rPr lang="en-US" dirty="0" smtClean="0"/>
              <a:t>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57" name="Shape 257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Programming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CUDA </a:t>
            </a:r>
            <a:r>
              <a:rPr lang="en-US" dirty="0" smtClean="0"/>
              <a:t>4.2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C++ 03</a:t>
            </a:r>
            <a:endParaRPr sz="1600" dirty="0"/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Build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 err="1"/>
              <a:t>gcc</a:t>
            </a:r>
            <a:endParaRPr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CUDA </a:t>
            </a:r>
            <a:r>
              <a:rPr dirty="0" err="1"/>
              <a:t>nvcc</a:t>
            </a: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5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 defTabSz="678941">
              <a:defRPr sz="2475"/>
            </a:pPr>
            <a:r>
              <a:rPr dirty="0"/>
              <a:t>How to </a:t>
            </a:r>
            <a:r>
              <a:rPr dirty="0" smtClean="0"/>
              <a:t>build</a:t>
            </a:r>
            <a:r>
              <a:rPr lang="en-US" dirty="0" smtClean="0"/>
              <a:t> Medusa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6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011" y="2292261"/>
            <a:ext cx="7224543" cy="29765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325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sz="3100" dirty="0" smtClean="0"/>
              <a:t>Difficulties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01256" y="2242268"/>
            <a:ext cx="6766559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Bad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Documentation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  <a:p>
            <a:pPr marL="342900" lvl="8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About </a:t>
            </a:r>
            <a:r>
              <a:rPr lang="en-US" sz="2400" dirty="0" smtClean="0">
                <a:solidFill>
                  <a:schemeClr val="bg1"/>
                </a:solidFill>
              </a:rPr>
              <a:t>4000 lines of code without comments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No details about compiler version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bg1"/>
                </a:solidFill>
              </a:rPr>
              <a:t>Cuda</a:t>
            </a:r>
            <a:r>
              <a:rPr lang="en-US" sz="2400" dirty="0" smtClean="0">
                <a:solidFill>
                  <a:schemeClr val="bg1"/>
                </a:solidFill>
              </a:rPr>
              <a:t> backward compatibility problem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Old </a:t>
            </a:r>
            <a:r>
              <a:rPr lang="en-US" sz="2400" dirty="0" err="1" smtClean="0">
                <a:solidFill>
                  <a:srgbClr val="FF0000"/>
                </a:solidFill>
              </a:rPr>
              <a:t>Nvidia</a:t>
            </a:r>
            <a:r>
              <a:rPr lang="en-US" sz="2400" dirty="0" smtClean="0">
                <a:solidFill>
                  <a:srgbClr val="FF0000"/>
                </a:solidFill>
              </a:rPr>
              <a:t> Architecture Kernels</a:t>
            </a: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Graph Generator Problem</a:t>
            </a: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647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sz="2475" b="1" dirty="0">
                <a:solidFill>
                  <a:schemeClr val="bg1"/>
                </a:solidFill>
              </a:rPr>
              <a:t>Maxwell </a:t>
            </a:r>
            <a:r>
              <a:rPr lang="en-US" sz="2475" b="1" dirty="0" smtClean="0">
                <a:solidFill>
                  <a:schemeClr val="bg1"/>
                </a:solidFill>
              </a:rPr>
              <a:t>Compatibility Problem</a:t>
            </a:r>
            <a:r>
              <a:rPr lang="en-US" sz="2475" b="1" dirty="0">
                <a:solidFill>
                  <a:schemeClr val="bg1"/>
                </a:solidFill>
              </a:rPr>
              <a:t/>
            </a:r>
            <a:br>
              <a:rPr lang="en-US" sz="2475" b="1"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292087" y="2214439"/>
            <a:ext cx="6791209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Need PTX if application built using CUDA </a:t>
            </a:r>
            <a:r>
              <a:rPr lang="en-US" sz="2400" dirty="0" smtClean="0">
                <a:solidFill>
                  <a:schemeClr val="bg1"/>
                </a:solidFill>
              </a:rPr>
              <a:t>		v</a:t>
            </a:r>
            <a:r>
              <a:rPr lang="en-US" sz="2400" dirty="0" smtClean="0">
                <a:solidFill>
                  <a:schemeClr val="bg1"/>
                </a:solidFill>
              </a:rPr>
              <a:t>. 2.1~ 5.5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Different major version number aren’t compatible with each other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r>
              <a:rPr lang="en-US" sz="1600" dirty="0">
                <a:solidFill>
                  <a:schemeClr val="bg1"/>
                </a:solidFill>
              </a:rPr>
              <a:t>http://docs.nvidia.com/cuda/maxwell-compatibility-guide/#axzz4iGD7BuLS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77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Python Random Graph Generator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half" idx="1"/>
          </p:nvPr>
        </p:nvSpPr>
        <p:spPr>
          <a:xfrm>
            <a:off x="1731980" y="2029428"/>
            <a:ext cx="5713093" cy="2666664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Based on DIMACS</a:t>
            </a:r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Written in Python</a:t>
            </a:r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Available on our repo (</a:t>
            </a:r>
            <a:r>
              <a:rPr dirty="0" err="1"/>
              <a:t>Github</a:t>
            </a:r>
            <a:r>
              <a:rPr dirty="0"/>
              <a:t>)</a:t>
            </a:r>
          </a:p>
          <a:p>
            <a:pPr marL="0" indent="0">
              <a:buSzTx/>
              <a:buNone/>
              <a:defRPr sz="2400"/>
            </a:pPr>
            <a:endParaRPr dirty="0"/>
          </a:p>
          <a:p>
            <a:pPr>
              <a:defRPr sz="2000"/>
            </a:pPr>
            <a:endParaRPr dirty="0"/>
          </a:p>
        </p:txBody>
      </p:sp>
      <p:pic>
        <p:nvPicPr>
          <p:cNvPr id="240" name="image4.png" descr="https://camo.githubusercontent.com/e94d5919d74ce81843b119cbbbde2dff8a40f276/687474703a2f2f7777772e7368616768696768692e69722f70797267672f70797267672d6c6f676f2e706e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1236" y="4257218"/>
            <a:ext cx="3485540" cy="204963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011038" y="6450996"/>
            <a:ext cx="366262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http://github.com/sepandhaghighi/pyrgg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504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GPU As An Accelerator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half" idx="1"/>
          </p:nvPr>
        </p:nvSpPr>
        <p:spPr>
          <a:xfrm>
            <a:off x="1530812" y="2049877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GPU-based solutions vs CPU-based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Improved performance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Limited to specific graph operations</a:t>
            </a:r>
            <a:endParaRPr sz="1600" dirty="0"/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defRPr sz="2000"/>
            </a:pPr>
            <a:r>
              <a:rPr dirty="0"/>
              <a:t>Optimization for each graph processing task</a:t>
            </a:r>
            <a:endParaRPr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DIMACS Standard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half" idx="1"/>
          </p:nvPr>
        </p:nvSpPr>
        <p:spPr>
          <a:xfrm>
            <a:off x="1539956" y="1885287"/>
            <a:ext cx="5713093" cy="4000067"/>
          </a:xfrm>
          <a:prstGeom prst="rect">
            <a:avLst/>
          </a:prstGeom>
        </p:spPr>
        <p:txBody>
          <a:bodyPr/>
          <a:lstStyle/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A graph contains </a:t>
            </a:r>
            <a:r>
              <a:rPr sz="2400" i="1" dirty="0"/>
              <a:t>n </a:t>
            </a:r>
            <a:r>
              <a:rPr sz="2400" dirty="0"/>
              <a:t>nodes and </a:t>
            </a:r>
            <a:r>
              <a:rPr sz="2400" i="1" dirty="0"/>
              <a:t>m </a:t>
            </a:r>
            <a:r>
              <a:rPr sz="2400" dirty="0"/>
              <a:t>arcs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Nodes are identified by integers 1...</a:t>
            </a:r>
            <a:r>
              <a:rPr sz="2400" i="1" dirty="0"/>
              <a:t>n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Graphs can be interpreted as directed or undirected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 Graphs can have parallel arcs and self-loops</a:t>
            </a:r>
          </a:p>
          <a:p>
            <a:pPr defTabSz="644651">
              <a:spcBef>
                <a:spcPts val="600"/>
              </a:spcBef>
              <a:buFont typeface="Wingdings" panose="05000000000000000000" pitchFamily="2" charset="2"/>
              <a:buChar char="Ø"/>
              <a:defRPr sz="2256"/>
            </a:pPr>
            <a:r>
              <a:rPr sz="2400" dirty="0"/>
              <a:t>Arc weights are signed integers</a:t>
            </a:r>
          </a:p>
          <a:p>
            <a:pPr marL="242864" indent="-242864" defTabSz="644651">
              <a:spcBef>
                <a:spcPts val="600"/>
              </a:spcBef>
              <a:defRPr sz="1879"/>
            </a:pPr>
            <a:endParaRPr dirty="0"/>
          </a:p>
        </p:txBody>
      </p:sp>
      <p:pic>
        <p:nvPicPr>
          <p:cNvPr id="245" name="image5.gif" descr="https://mpe.dimacs.rutgers.edu/doc/dimacs_logo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6588" y="5494751"/>
            <a:ext cx="5007854" cy="13632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62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(branch_gen)</a:t>
            </a:r>
          </a:p>
        </p:txBody>
      </p:sp>
      <p:pic>
        <p:nvPicPr>
          <p:cNvPr id="248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08" y="1398739"/>
            <a:ext cx="7172193" cy="53670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46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(edge_gen)</a:t>
            </a:r>
          </a:p>
        </p:txBody>
      </p:sp>
      <p:pic>
        <p:nvPicPr>
          <p:cNvPr id="25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694" y="1461369"/>
            <a:ext cx="7274361" cy="50020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70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Output</a:t>
            </a:r>
          </a:p>
        </p:txBody>
      </p:sp>
      <p:pic>
        <p:nvPicPr>
          <p:cNvPr id="25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323" y="1346670"/>
            <a:ext cx="7099907" cy="54345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004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0" y="1705838"/>
            <a:ext cx="5769864" cy="43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12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What Medusa Offers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1491299" y="2049877"/>
            <a:ext cx="6348029" cy="40000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A Soft Framework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r>
              <a:rPr dirty="0"/>
              <a:t>Simplify Programming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endParaRPr dirty="0"/>
          </a:p>
          <a:p>
            <a:pPr lvl="1">
              <a:buFont typeface="Wingdings" panose="05000000000000000000" pitchFamily="2" charset="2"/>
              <a:buChar char="Ø"/>
              <a:defRPr sz="2400"/>
            </a:pPr>
            <a:endParaRPr dirty="0"/>
          </a:p>
          <a:p>
            <a:pPr>
              <a:buFont typeface="Wingdings" panose="05000000000000000000" pitchFamily="2" charset="2"/>
              <a:buChar char="Ø"/>
              <a:defRPr sz="2400"/>
            </a:pPr>
            <a:r>
              <a:rPr dirty="0"/>
              <a:t>Novel Graph Programming Model</a:t>
            </a:r>
          </a:p>
          <a:p>
            <a:pPr lvl="1">
              <a:buFont typeface="Wingdings" panose="05000000000000000000" pitchFamily="2" charset="2"/>
              <a:buChar char="Ø"/>
              <a:defRPr sz="2400"/>
            </a:pPr>
            <a:r>
              <a:rPr dirty="0"/>
              <a:t>Edge-Message-Vertex</a:t>
            </a:r>
          </a:p>
          <a:p>
            <a:pPr lvl="2">
              <a:buFont typeface="Wingdings" panose="05000000000000000000" pitchFamily="2" charset="2"/>
              <a:buChar char="Ø"/>
              <a:defRPr sz="2400"/>
            </a:pPr>
            <a:r>
              <a:rPr lang="en-US" dirty="0" smtClean="0"/>
              <a:t>Suitable for parallel graph processing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216152" y="2056800"/>
            <a:ext cx="6976872" cy="46914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A computation contains serial global steps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Each processor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Fast local 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Communication network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Google adopt this for graph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/>
              <a:t>Pregel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/>
              <a:t>Mapreduce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70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Bulk Synchronous Parallel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86" y="2110562"/>
            <a:ext cx="7251521" cy="44182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41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 of Medusa</a:t>
            </a:r>
          </a:p>
        </p:txBody>
      </p:sp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67" y="2089298"/>
            <a:ext cx="6933493" cy="42713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Medusa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185118" y="1983648"/>
            <a:ext cx="6995714" cy="47463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Define basic structures 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Edge, Message and Vertex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Composes the main program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Initializing the graph structure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Configuring the framework parameters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Invoking the customized </a:t>
            </a:r>
            <a:r>
              <a:rPr lang="en-US" sz="2400" dirty="0" err="1" smtClean="0"/>
              <a:t>emv</a:t>
            </a:r>
            <a:r>
              <a:rPr lang="en-US" sz="2400" dirty="0" smtClean="0"/>
              <a:t> </a:t>
            </a:r>
            <a:r>
              <a:rPr lang="en-US" sz="2400" dirty="0" err="1" smtClean="0"/>
              <a:t>apis</a:t>
            </a:r>
            <a:r>
              <a:rPr lang="en-US" sz="2400" dirty="0" smtClean="0"/>
              <a:t> with the system provided </a:t>
            </a:r>
            <a:r>
              <a:rPr lang="en-US" sz="2400" dirty="0" err="1" smtClean="0"/>
              <a:t>apis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1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f9fc9ece2bfbc35dac3db586ea6f98940afb6"/>
</p:tagLst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504</Words>
  <Application>Microsoft Office PowerPoint</Application>
  <PresentationFormat>On-screen Show (4:3)</PresentationFormat>
  <Paragraphs>251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Consolas</vt:lpstr>
      <vt:lpstr>Wingdings</vt:lpstr>
      <vt:lpstr>Wingdings 3</vt:lpstr>
      <vt:lpstr>Madison</vt:lpstr>
      <vt:lpstr>Medusa Implementation</vt:lpstr>
      <vt:lpstr>Overview</vt:lpstr>
      <vt:lpstr>Let’s Flashback!</vt:lpstr>
      <vt:lpstr>GPU As An Accelerator</vt:lpstr>
      <vt:lpstr>What Medusa Offers</vt:lpstr>
      <vt:lpstr>Bulk Synchronous Parallel</vt:lpstr>
      <vt:lpstr>Bulk Synchronous Parallel</vt:lpstr>
      <vt:lpstr>Overview of Medusa</vt:lpstr>
      <vt:lpstr>Medusa Workflow</vt:lpstr>
      <vt:lpstr>Massive Parallelism</vt:lpstr>
      <vt:lpstr>Work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Performance</vt:lpstr>
      <vt:lpstr>TEPS Comparison</vt:lpstr>
      <vt:lpstr>TEPS Comparison (Cont’d)</vt:lpstr>
      <vt:lpstr>Programmability</vt:lpstr>
      <vt:lpstr>Efficiency</vt:lpstr>
      <vt:lpstr>GPU vs CPU</vt:lpstr>
      <vt:lpstr>Hardware Generation</vt:lpstr>
      <vt:lpstr>Nvidia Fermi GPU (2010)  </vt:lpstr>
      <vt:lpstr>Nvidia Kepler (2012)  </vt:lpstr>
      <vt:lpstr>Nvidia MAXWELL (2015)  </vt:lpstr>
      <vt:lpstr>CUDA Software Stack  </vt:lpstr>
      <vt:lpstr>CUDA Compilation  </vt:lpstr>
      <vt:lpstr>CUDA Compilation (cont’d)  </vt:lpstr>
      <vt:lpstr>CUDA BFS Sample  </vt:lpstr>
      <vt:lpstr>CUDA BFS Sample  </vt:lpstr>
      <vt:lpstr>CUDA Kernel  </vt:lpstr>
      <vt:lpstr>CUDA Kernel  </vt:lpstr>
      <vt:lpstr>IMPLEMENTATION</vt:lpstr>
      <vt:lpstr>Medusa Requirements  </vt:lpstr>
      <vt:lpstr>How to build Medusa  </vt:lpstr>
      <vt:lpstr>Difficulties  </vt:lpstr>
      <vt:lpstr>Maxwell Compatibility Problem   </vt:lpstr>
      <vt:lpstr>Python Random Graph Generator</vt:lpstr>
      <vt:lpstr>DIMACS Standard</vt:lpstr>
      <vt:lpstr>Pyrgg (branch_gen)</vt:lpstr>
      <vt:lpstr>Pyrgg (edge_gen)</vt:lpstr>
      <vt:lpstr>Output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Medusa Implementation</dc:title>
  <cp:lastModifiedBy>vahid</cp:lastModifiedBy>
  <cp:revision>20</cp:revision>
  <dcterms:modified xsi:type="dcterms:W3CDTF">2017-05-27T08:56:07Z</dcterms:modified>
</cp:coreProperties>
</file>